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92" r:id="rId2"/>
    <p:sldId id="293" r:id="rId3"/>
    <p:sldId id="294" r:id="rId4"/>
    <p:sldId id="296" r:id="rId5"/>
    <p:sldId id="302" r:id="rId6"/>
    <p:sldId id="256" r:id="rId7"/>
    <p:sldId id="286" r:id="rId8"/>
    <p:sldId id="287" r:id="rId9"/>
    <p:sldId id="289" r:id="rId10"/>
    <p:sldId id="290" r:id="rId11"/>
    <p:sldId id="291" r:id="rId12"/>
    <p:sldId id="268" r:id="rId13"/>
    <p:sldId id="277" r:id="rId14"/>
    <p:sldId id="295" r:id="rId15"/>
    <p:sldId id="298" r:id="rId16"/>
    <p:sldId id="300" r:id="rId17"/>
    <p:sldId id="303" r:id="rId18"/>
    <p:sldId id="299" r:id="rId19"/>
    <p:sldId id="29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93" autoAdjust="0"/>
    <p:restoredTop sz="94680" autoAdjust="0"/>
  </p:normalViewPr>
  <p:slideViewPr>
    <p:cSldViewPr snapToGrid="0">
      <p:cViewPr varScale="1">
        <p:scale>
          <a:sx n="103" d="100"/>
          <a:sy n="103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529A-1FF9-4BF3-BB50-12EBCBD5FB1F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E826A-9B8B-4F01-8D55-BBDF66B6CC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B1D27-B733-4BE2-B6EB-ED83F0918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7401DF-D98B-4047-BBB6-A80BE4FC3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FC360-E16B-4F7F-BDAF-6E198C2C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CB93B-3477-43C8-A42F-5DAEBA75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273B78-256C-4790-8D29-AE98BF3B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434C1-D5D1-4D83-881C-76593950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34FCFF-452A-40B9-B614-1A484F4D9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E94704-3DDB-4000-9B2F-75C76900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487B3-EAD7-4CF0-A8D9-4AB35057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32C47D-C25B-4BD1-8CD4-2CBB1FCF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9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002DFA-E989-4A75-950D-D0D55C4CC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248CDA-721C-4FFE-9D78-650D136A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D55475-F901-4F9C-957E-BBE5ED65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343676-2FE4-42B2-B63C-CBA9BFCD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20E012-A05C-4E7A-8F3D-D3FA3DA9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90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7D24-7A8B-43AC-AA5C-6EA4BAD4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8E9BCB-FA64-4AAC-B4F0-7BFBCE838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8B05E6-A9D6-4B9C-9986-7B24B29F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5658E1-FCA3-403E-9225-CEAF23B9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38F54-37E9-4B0D-82A7-05F9C619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1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39C9D-07F6-4C48-9467-439F70C6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FE3D53-79C2-4947-8708-5C4A4361E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94431F-11F6-48D1-92A3-0E33C2FA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111B0B-5E3D-467E-B0D2-07606D2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719197-14AB-4DD2-8313-A160BC39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5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5CAA5-B343-4469-BDBC-E74D6EB8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FD514-DAE1-41A1-8199-E7E124AF4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1AF98F-71C8-4244-8560-64B6483D7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F29D6D-E1EC-45BB-932F-424136F0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DB6AED-9B99-430C-8623-B78174E5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22534-CF4B-4434-A2E9-E6794B43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3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5526A-6E34-4C9A-9CA1-2EA3867E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475C1E-48F5-4788-9402-87D52610D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B19245-3214-4F1F-AB37-913C00046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A9A726-4BEB-4E46-B6CB-DDE149171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DBEE27-82C5-4018-9521-7FC146630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2ABD0B6-E64C-4A81-8B5C-2EB959CE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688333-095A-42C4-9093-6FAB1FDF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6D6E4B-60F0-4CA9-BB80-9DE83AFC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3EAF3-143B-4867-AADD-AEA9C327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E32735-E107-4D36-8E12-AAE338B9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EF5058-8FB3-4966-A145-BE26AB16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CD5663-3DBC-4E7A-B641-81B80BE1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37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1F71441-1808-47A6-9D8E-C26BCB21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3E0276-5C05-433D-BFF2-553373AE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6370AD-E43C-46DB-9840-D22127AF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BA59F-8F8A-4C8A-8BDE-FC537F0E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D80E8-8825-4B1B-94C7-2F99D0206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CF70AD-F0E6-4FF2-9FDB-477F14A3B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34C1B4-5050-4BED-AEE2-57F816B5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5D3F97-FA03-44F2-815C-D58DF6F5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9018A1-4609-4503-8B29-3E2133AF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9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90226-397B-414F-8468-E1094E1F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F61251-1A54-44A0-8093-70AB3149D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B0E6AF-F93B-4E93-B47D-7C2F372D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E50A10-312F-4179-82FC-874F8CE3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21D22A-0AA9-497B-847E-A7DA0012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ABC6CD-C6C0-4CA4-9A97-392005E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49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C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357C3-4673-49C1-AD6F-73FE0976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45A3E4-F8DF-4147-B6ED-8C52C0B5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247AA8-96B2-48C7-BF98-660038DE8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0BE3-96E2-4AC1-9CFA-7068DC635407}" type="datetimeFigureOut">
              <a:rPr lang="nl-NL" smtClean="0"/>
              <a:t>5-11-2021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D94D23-7BDC-4460-A3C1-28DEDEAE2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254CDB-21BD-40EF-87C1-6515895FC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5C2E-0342-4811-ABAA-9AC230D86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8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recht.nl/fileadmin/uploads/documenten/wonen-en-leven/duurzame-stad/waterproof/zeeheldenbuurt-derde-definitieve-ontwerp-inrichting-waterproof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avanbeek@ziggo.nl" TargetMode="External"/><Relationship Id="rId2" Type="http://schemas.openxmlformats.org/officeDocument/2006/relationships/hyperlink" Target="https://www.novazemblabla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ira.maaren@utrecht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recht.nl/fileadmin/uploads/documenten/wonen-en-leven/duurzame-stad/waterproof/zeeheldenbuurt-derde-definitieve-ontwerp-inrichting-waterproof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880" y="1655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Informatiebijeenkomst  5 november 2021</a:t>
            </a:r>
            <a:br>
              <a:rPr lang="nl-NL" b="1" dirty="0"/>
            </a:br>
            <a:r>
              <a:rPr lang="nl-NL" b="1" dirty="0"/>
              <a:t>over het groenplan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60" y="3227864"/>
            <a:ext cx="3215640" cy="24003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30" y="128270"/>
            <a:ext cx="92710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7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Variatie in bomen en bladvormen geeft veiligheid voor dieren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75360" y="1920240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Hulst </a:t>
            </a:r>
            <a:r>
              <a:rPr lang="nl-NL" sz="2400" dirty="0" err="1"/>
              <a:t>Ilex</a:t>
            </a:r>
            <a:r>
              <a:rPr lang="nl-NL" sz="2400" dirty="0"/>
              <a:t> </a:t>
            </a:r>
            <a:r>
              <a:rPr lang="nl-NL" sz="2400" dirty="0" err="1"/>
              <a:t>aquifolium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Krentenboom, </a:t>
            </a:r>
            <a:r>
              <a:rPr lang="nl-NL" sz="2400" dirty="0" err="1"/>
              <a:t>Amelanchier</a:t>
            </a:r>
            <a:r>
              <a:rPr lang="nl-NL" sz="2400" dirty="0"/>
              <a:t> </a:t>
            </a:r>
            <a:r>
              <a:rPr lang="nl-NL" sz="2400" dirty="0" err="1"/>
              <a:t>lamarckii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Mispel, </a:t>
            </a:r>
            <a:r>
              <a:rPr lang="nl-NL" sz="2400" dirty="0" err="1"/>
              <a:t>mespilus</a:t>
            </a:r>
            <a:r>
              <a:rPr lang="nl-NL" sz="2400" dirty="0"/>
              <a:t> </a:t>
            </a:r>
            <a:r>
              <a:rPr lang="nl-NL" sz="2400" dirty="0" err="1"/>
              <a:t>germanica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Sierappel, Malus </a:t>
            </a:r>
            <a:r>
              <a:rPr lang="nl-NL" sz="2400" dirty="0" err="1"/>
              <a:t>evereste</a:t>
            </a:r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21130"/>
            <a:ext cx="265176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5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Variatie voor voedsel en voortplanting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04920" y="1393824"/>
            <a:ext cx="10515600" cy="5128895"/>
          </a:xfrm>
        </p:spPr>
        <p:txBody>
          <a:bodyPr>
            <a:normAutofit/>
          </a:bodyPr>
          <a:lstStyle/>
          <a:p>
            <a:r>
              <a:rPr lang="nl-NL" dirty="0"/>
              <a:t>Bessen voor vogels				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Waardplanten voor vlinders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Holle stengels voor wilde bijen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9" y="1393825"/>
            <a:ext cx="2601912" cy="200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3858"/>
          <a:stretch/>
        </p:blipFill>
        <p:spPr>
          <a:xfrm>
            <a:off x="984570" y="3571240"/>
            <a:ext cx="2601912" cy="18022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51" y="3493191"/>
            <a:ext cx="2507059" cy="18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2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Beleving van een natuurrijke tuin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773424" y="136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Stadstuin met gevelgroen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880104" y="3155168"/>
            <a:ext cx="41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Beplante boomspiegels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880104" y="4876800"/>
            <a:ext cx="4130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Plantenbak van gebroken stoeptegels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8" y="1362400"/>
            <a:ext cx="2390013" cy="17927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8" y="4950440"/>
            <a:ext cx="2407669" cy="17983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8"/>
          <a:stretch/>
        </p:blipFill>
        <p:spPr>
          <a:xfrm>
            <a:off x="1027817" y="3215640"/>
            <a:ext cx="2390013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3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/>
              <a:t>Plantkeuze voor de boomspiegels, plantenbakken en geveltuinen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974080" y="1481265"/>
            <a:ext cx="4671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94080" y="1779687"/>
            <a:ext cx="9966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Plantlijst: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Zon, halfschaduw en schaduw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Ieder seizoen wat in bloei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Hoogtes: laag: 30-60 cm., middel:60-120 cm en hoog: klimplanten.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Droogte bestendig of vochtminnend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Windbestendige planten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30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 Voorbeelden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" y="1345123"/>
            <a:ext cx="1863090" cy="120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" y="2698857"/>
            <a:ext cx="1741172" cy="17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41" y="2698857"/>
            <a:ext cx="1963420" cy="18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" y="4590732"/>
            <a:ext cx="1875155" cy="182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5" y="4590732"/>
            <a:ext cx="1872790" cy="15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04" y="4594026"/>
            <a:ext cx="1907725" cy="175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10" y="2680483"/>
            <a:ext cx="1917419" cy="182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664210"/>
            <a:ext cx="2541588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3932674"/>
            <a:ext cx="255428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"/>
          <a:stretch/>
        </p:blipFill>
        <p:spPr bwMode="auto">
          <a:xfrm>
            <a:off x="4391505" y="664211"/>
            <a:ext cx="2546223" cy="188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5"/>
          <a:stretch/>
        </p:blipFill>
        <p:spPr bwMode="auto">
          <a:xfrm>
            <a:off x="9717087" y="664210"/>
            <a:ext cx="197707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6" b="27195"/>
          <a:stretch/>
        </p:blipFill>
        <p:spPr bwMode="auto">
          <a:xfrm>
            <a:off x="9753600" y="3812341"/>
            <a:ext cx="1940560" cy="241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9"/>
          <a:stretch/>
        </p:blipFill>
        <p:spPr bwMode="auto">
          <a:xfrm>
            <a:off x="2996195" y="1345123"/>
            <a:ext cx="1219200" cy="12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Programma 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3	Geveltuinen </a:t>
            </a:r>
          </a:p>
          <a:p>
            <a:pPr marL="0" indent="0">
              <a:buNone/>
            </a:pPr>
            <a:r>
              <a:rPr lang="nl-NL" dirty="0"/>
              <a:t>4	</a:t>
            </a:r>
            <a:r>
              <a:rPr lang="nl-NL" dirty="0" err="1"/>
              <a:t>Breakoutrooms</a:t>
            </a:r>
            <a:endParaRPr lang="nl-NL" dirty="0"/>
          </a:p>
          <a:p>
            <a:pPr lvl="2"/>
            <a:r>
              <a:rPr lang="nl-NL" dirty="0"/>
              <a:t> Geveltuinen</a:t>
            </a:r>
          </a:p>
          <a:p>
            <a:pPr lvl="2"/>
            <a:r>
              <a:rPr lang="nl-NL" dirty="0"/>
              <a:t> Boomspiegels en rietvlechten</a:t>
            </a:r>
          </a:p>
          <a:p>
            <a:pPr lvl="2"/>
            <a:r>
              <a:rPr lang="nl-NL" dirty="0"/>
              <a:t> Beplanting en onderhoud Nova Zemblapleintje</a:t>
            </a:r>
          </a:p>
          <a:p>
            <a:pPr marL="0" indent="0">
              <a:buNone/>
            </a:pPr>
            <a:r>
              <a:rPr lang="nl-NL" dirty="0"/>
              <a:t>5	Hoe gaan we verder?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77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Het  Waterproof zeeheldenbuurt ontwerp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56587"/>
            <a:ext cx="10515600" cy="362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https://www.utrecht.nl/fileadmin/uploads/documenten/wonen-en-leven/duurzame-stad/waterproof/zeeheldenbuurt-derde-definitieve-ontwerp-inrichting-waterproof.pdf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15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92A54A2-A510-42D5-BBB0-CFCE8435B119}"/>
              </a:ext>
            </a:extLst>
          </p:cNvPr>
          <p:cNvSpPr txBox="1"/>
          <p:nvPr/>
        </p:nvSpPr>
        <p:spPr>
          <a:xfrm>
            <a:off x="3048778" y="-41598"/>
            <a:ext cx="6097554" cy="694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Emailadres: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(deze gegevens worden alleen voor dit geveltuinproject gebruikt)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Maten geveltuin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Lengte X breedte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graag in aantal (halve) stoeptegels; een stoeptegel is 30x30cm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Tekening plattegrond geveltuin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(denk aan positie ten opzichte van raam, deur of bestaande plant)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de tekening evt. de achterkant van dit formulier gebruiken.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maak een kopie voor eigen gebruik.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gemeente controleert deze gegevens voordat dit naar de aannemer wordt verstuurd. De gemeente kan niet garanderen dat de geveltuin ook exact zo wordt uitgevoerd.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3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Hoe gaan we verder?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Activiteiten 2022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•      </a:t>
            </a:r>
            <a:r>
              <a:rPr lang="nl-NL" sz="2400" dirty="0"/>
              <a:t>Excursie naar Voordorp: groene borders bekijken, </a:t>
            </a:r>
          </a:p>
          <a:p>
            <a:pPr marL="0" indent="0">
              <a:buNone/>
            </a:pPr>
            <a:r>
              <a:rPr lang="nl-NL" sz="2400" dirty="0"/>
              <a:t>          ideeën opdoen voor de plantvakken </a:t>
            </a:r>
          </a:p>
          <a:p>
            <a:pPr marL="0" indent="0">
              <a:buNone/>
            </a:pPr>
            <a:r>
              <a:rPr lang="nl-NL" sz="2400" dirty="0"/>
              <a:t>•       Informatieavond beplanting boomspiegels en plantvakken</a:t>
            </a:r>
          </a:p>
          <a:p>
            <a:pPr marL="0" indent="0">
              <a:buNone/>
            </a:pPr>
            <a:r>
              <a:rPr lang="nl-NL" sz="2400" dirty="0"/>
              <a:t>•       Workshop ecologisch tuinieren</a:t>
            </a:r>
          </a:p>
          <a:p>
            <a:pPr marL="0" indent="0">
              <a:buNone/>
            </a:pPr>
            <a:r>
              <a:rPr lang="nl-NL" sz="2400" dirty="0"/>
              <a:t>•       </a:t>
            </a:r>
            <a:r>
              <a:rPr lang="nl-NL" sz="2400" dirty="0" err="1"/>
              <a:t>Aanlegdag</a:t>
            </a:r>
            <a:r>
              <a:rPr lang="nl-NL" sz="2400" dirty="0"/>
              <a:t> boomspiegels en groenstrook Buys Ballotstraat: </a:t>
            </a:r>
          </a:p>
          <a:p>
            <a:pPr marL="0" indent="0">
              <a:buNone/>
            </a:pPr>
            <a:r>
              <a:rPr lang="nl-NL" sz="2400" dirty="0"/>
              <a:t>          Gezamenlijk rietvlechten</a:t>
            </a:r>
          </a:p>
          <a:p>
            <a:r>
              <a:rPr lang="nl-NL" sz="2400" dirty="0"/>
              <a:t>      </a:t>
            </a:r>
            <a:r>
              <a:rPr lang="nl-NL" sz="2400" dirty="0" err="1"/>
              <a:t>Aanlegdag</a:t>
            </a:r>
            <a:r>
              <a:rPr lang="nl-NL" sz="2400" dirty="0"/>
              <a:t> plantvakken en stapelmuurbak Nova Zemblaplein </a:t>
            </a:r>
          </a:p>
          <a:p>
            <a:r>
              <a:rPr lang="nl-NL" sz="2400" dirty="0"/>
              <a:t>      Onderhoudsdagen na de aanleg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39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Tot 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8910"/>
          </a:xfrm>
        </p:spPr>
        <p:txBody>
          <a:bodyPr/>
          <a:lstStyle/>
          <a:p>
            <a:r>
              <a:rPr lang="nl-NL" dirty="0"/>
              <a:t>Volg de groengroep plannen via: </a:t>
            </a:r>
            <a:r>
              <a:rPr lang="nl-NL" dirty="0">
                <a:hlinkClick r:id="rId2"/>
              </a:rPr>
              <a:t>https://www.novazemblabla.nl/</a:t>
            </a:r>
            <a:endParaRPr lang="nl-NL" dirty="0"/>
          </a:p>
          <a:p>
            <a:r>
              <a:rPr lang="nl-NL" dirty="0"/>
              <a:t>En via de groengroenapp (opgeven via app naar Ina, Louise of Michael, tel. staan op site onder groengroep) </a:t>
            </a:r>
          </a:p>
          <a:p>
            <a:r>
              <a:rPr lang="nl-NL" dirty="0"/>
              <a:t>Onder de groengroep button staat ook de plantlijst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69340" y="4100209"/>
            <a:ext cx="9357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Wil je meedoen met de aanleg en het onderhoud? </a:t>
            </a:r>
            <a:r>
              <a:rPr lang="nl-NL" sz="2400" dirty="0"/>
              <a:t>Mail naar </a:t>
            </a:r>
            <a:r>
              <a:rPr lang="nl-NL" sz="2400" dirty="0">
                <a:hlinkClick r:id="rId3"/>
              </a:rPr>
              <a:t>Inavanbeek@ziggo.nl</a:t>
            </a:r>
            <a:r>
              <a:rPr lang="nl-NL" sz="2400" dirty="0"/>
              <a:t> </a:t>
            </a:r>
            <a:endParaRPr lang="nl-NL" sz="2400" dirty="0">
              <a:highlight>
                <a:srgbClr val="FFFF00"/>
              </a:highlight>
            </a:endParaRPr>
          </a:p>
          <a:p>
            <a:endParaRPr lang="nl-NL" dirty="0"/>
          </a:p>
          <a:p>
            <a:r>
              <a:rPr lang="nl-NL" sz="2400" dirty="0"/>
              <a:t>Mail je vraag naar: </a:t>
            </a:r>
            <a:r>
              <a:rPr lang="nl-NL" sz="2400" dirty="0">
                <a:hlinkClick r:id="rId3"/>
              </a:rPr>
              <a:t>Inavanbeek@ziggo.nl</a:t>
            </a:r>
            <a:r>
              <a:rPr lang="nl-NL" sz="2400" dirty="0"/>
              <a:t> of wijkbureau </a:t>
            </a:r>
            <a:r>
              <a:rPr lang="nl-NL" sz="2400" dirty="0">
                <a:hlinkClick r:id="rId4"/>
              </a:rPr>
              <a:t>mira.maaren@utrecht.nl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10" y="209549"/>
            <a:ext cx="92710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6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Programma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Het groenplan van de Nova Zemblabuurt</a:t>
            </a:r>
          </a:p>
          <a:p>
            <a:pPr lvl="1"/>
            <a:r>
              <a:rPr lang="nl-NL" dirty="0"/>
              <a:t>Wat gaan we doen?  Doel van het plan</a:t>
            </a:r>
          </a:p>
          <a:p>
            <a:pPr lvl="1"/>
            <a:r>
              <a:rPr lang="nl-NL" dirty="0"/>
              <a:t>Aanvraag initiatievenfonds: meerjarenplan</a:t>
            </a:r>
          </a:p>
          <a:p>
            <a:pPr lvl="1"/>
            <a:r>
              <a:rPr lang="nl-NL" dirty="0"/>
              <a:t>Plantvakken, groenstrook Buys Ballotstraat, boomspiegels en gevelgroen.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Biodiversiteit in je buurt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Starten met geveltuinen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Aan de slag met het groenplan in subgroepen</a:t>
            </a:r>
          </a:p>
          <a:p>
            <a:pPr lvl="1"/>
            <a:r>
              <a:rPr lang="nl-NL" dirty="0"/>
              <a:t>Geveltuintje</a:t>
            </a:r>
          </a:p>
          <a:p>
            <a:pPr lvl="1"/>
            <a:r>
              <a:rPr lang="nl-NL" dirty="0"/>
              <a:t>Boomspiegels en rietvlechten</a:t>
            </a:r>
          </a:p>
          <a:p>
            <a:pPr lvl="1"/>
            <a:r>
              <a:rPr lang="nl-NL" dirty="0"/>
              <a:t>Beplanting en onderhoud Nova Zemblapleintje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gaan we verder?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9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Het groenplan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Sluitstuk Project Waterproof de straten </a:t>
            </a:r>
            <a:r>
              <a:rPr lang="nl-NL" dirty="0" err="1"/>
              <a:t>vergroenen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•	Biodiversiteit vergroten in de buurt</a:t>
            </a:r>
          </a:p>
          <a:p>
            <a:pPr marL="0" indent="0">
              <a:buNone/>
            </a:pPr>
            <a:r>
              <a:rPr lang="nl-NL" dirty="0"/>
              <a:t>•	Meer/ zoveel mogelijk diverse beplanting </a:t>
            </a:r>
          </a:p>
          <a:p>
            <a:pPr marL="0" indent="0">
              <a:buNone/>
            </a:pPr>
            <a:r>
              <a:rPr lang="nl-NL" dirty="0"/>
              <a:t>•	Buurtbewoners informeren en stimuleren </a:t>
            </a:r>
          </a:p>
          <a:p>
            <a:pPr marL="0" indent="0">
              <a:buNone/>
            </a:pPr>
            <a:r>
              <a:rPr lang="nl-NL" dirty="0"/>
              <a:t>•	Gezamenlijk groen onderhouden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370" y="128270"/>
            <a:ext cx="92710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Het  Waterproof zeeheldenbuurt ontwerp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8869" y="2556587"/>
            <a:ext cx="10515600" cy="362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https://www.utrecht.nl/wonen-en-leven/duurzame-stad/wateroverlast-voorkomen/waterproof-zeeheldenbuurt/</a:t>
            </a: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https://www.utrecht.nl/fileadmin/uploads/documenten/wonen-en-leven/duurzame-stad/waterproof/zeeheldenbuurt-derde-definitieve-ontwerp-inrichting-waterproof.pdf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56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65712CA-0BCD-4D2D-8F9C-A66F2549D848}"/>
              </a:ext>
            </a:extLst>
          </p:cNvPr>
          <p:cNvSpPr txBox="1"/>
          <p:nvPr/>
        </p:nvSpPr>
        <p:spPr>
          <a:xfrm>
            <a:off x="289249" y="139959"/>
            <a:ext cx="11364685" cy="5717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activiteiten waarvoor we geld aanvragen zijn: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Opzetten en onderhouden van goede communicatie met de buurtgenoten: flyers, het organiseren van jaarlijkse informatieavonden en excursie, het gezamenlijk aanleggen van groen en de ondersteuning hiervan door deskundigen,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inrichten van 10 groenvakken in de Willem Barentszstraat en Cornelis Houtmanstraat met insectvriendelijke beplanting en het maken van een natuurlijke afscheiding met wilgentenen rond de vakken en 5 boomcirkels,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herinrichten van plantvakken met haagbeplanting, en boomspiegels en een nieuw te maken geveltuin op het Nova Zemblaplein,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inrichten van 30 boomspiegels in de Buys Ballotstraat,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plaatsen van 15 struiken en/of fruitbomen langs het hek aan de Buys Ballotstraat,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inrichten van geveltuinen bij verschillende huizen in straten van de Zeeheldenbuurt.</a:t>
            </a:r>
          </a:p>
        </p:txBody>
      </p:sp>
    </p:spTree>
    <p:extLst>
      <p:ext uri="{BB962C8B-B14F-4D97-AF65-F5344CB8AC3E}">
        <p14:creationId xmlns:p14="http://schemas.microsoft.com/office/powerpoint/2010/main" val="366656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6D349-D00F-4207-9723-4CF14AE71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0118" y="536809"/>
            <a:ext cx="5693206" cy="1757125"/>
          </a:xfrm>
        </p:spPr>
        <p:txBody>
          <a:bodyPr>
            <a:normAutofit/>
          </a:bodyPr>
          <a:lstStyle/>
          <a:p>
            <a:r>
              <a:rPr lang="nl-NL" sz="4000" b="1" dirty="0"/>
              <a:t>Biodiversiteit in je buurt</a:t>
            </a:r>
            <a:br>
              <a:rPr lang="nl-NL" sz="4000" b="1" dirty="0"/>
            </a:br>
            <a:endParaRPr lang="nl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4B1140-C0F6-495E-9EFE-E89B7933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933" y="2659620"/>
            <a:ext cx="5955527" cy="1193883"/>
          </a:xfrm>
        </p:spPr>
        <p:txBody>
          <a:bodyPr>
            <a:normAutofit/>
          </a:bodyPr>
          <a:lstStyle/>
          <a:p>
            <a:br>
              <a:rPr lang="nl-NL" sz="2000" dirty="0"/>
            </a:br>
            <a:endParaRPr lang="nl-NL" sz="20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015010C-9252-43D9-93B2-008F9D643881}"/>
              </a:ext>
            </a:extLst>
          </p:cNvPr>
          <p:cNvSpPr/>
          <p:nvPr/>
        </p:nvSpPr>
        <p:spPr>
          <a:xfrm>
            <a:off x="2735667" y="29373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3000" dirty="0"/>
              <a:t>Maak van je buurt een paradijs voor dieren, planten en mensen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40" y="225745"/>
            <a:ext cx="929640" cy="6438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0" y="5320030"/>
            <a:ext cx="12557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1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Biodiversiteit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Bio = leven, Diversiteit= afwisseling</a:t>
            </a:r>
          </a:p>
          <a:p>
            <a:r>
              <a:rPr lang="nl-NL" dirty="0"/>
              <a:t>Biodiversiteit omvat alle soorten organismen en leefgebieden op aarde. Ook de genetische variatie in organismen valt onder biodiversiteit.</a:t>
            </a:r>
          </a:p>
          <a:p>
            <a:endParaRPr lang="nl-NL" dirty="0"/>
          </a:p>
          <a:p>
            <a:r>
              <a:rPr lang="nl-NL" dirty="0"/>
              <a:t>Waarvoor is een hoge biodiversiteit in je omgeving belangrijk?</a:t>
            </a:r>
          </a:p>
          <a:p>
            <a:pPr lvl="1"/>
            <a:r>
              <a:rPr lang="nl-NL" dirty="0"/>
              <a:t>Vergroten van soorten verhoogt de natuurwaarde</a:t>
            </a:r>
          </a:p>
          <a:p>
            <a:pPr lvl="1"/>
            <a:r>
              <a:rPr lang="nl-NL" dirty="0"/>
              <a:t>Meer variatie levert meer overlevingskansen op voor mensen, dieren en planten.</a:t>
            </a:r>
          </a:p>
          <a:p>
            <a:pPr marL="457200" lvl="1" indent="0">
              <a:buNone/>
            </a:pPr>
            <a:r>
              <a:rPr lang="nl-NL" dirty="0"/>
              <a:t> 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338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Biodiversiteit en natuurrijke omgeving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natuurrijke omgeving heeft:</a:t>
            </a:r>
          </a:p>
          <a:p>
            <a:pPr lvl="1"/>
            <a:r>
              <a:rPr lang="nl-NL" sz="2800" dirty="0"/>
              <a:t>Veel variatie in  planten,</a:t>
            </a:r>
          </a:p>
          <a:p>
            <a:pPr lvl="1"/>
            <a:r>
              <a:rPr lang="nl-NL" sz="2800" dirty="0"/>
              <a:t>Bloeiende planten in elke seizoen,</a:t>
            </a:r>
          </a:p>
          <a:p>
            <a:pPr lvl="1"/>
            <a:r>
              <a:rPr lang="nl-NL" sz="2800" dirty="0"/>
              <a:t>Plantengroei die aangepast is aan de grond, het licht en het vocht van de omgeving,</a:t>
            </a:r>
          </a:p>
          <a:p>
            <a:pPr lvl="1"/>
            <a:r>
              <a:rPr lang="nl-NL" sz="2800" dirty="0"/>
              <a:t>Een mix van vaste planten, </a:t>
            </a:r>
            <a:r>
              <a:rPr lang="nl-NL" sz="2800" dirty="0" err="1"/>
              <a:t>eenjarigen</a:t>
            </a:r>
            <a:r>
              <a:rPr lang="nl-NL" sz="2800" dirty="0"/>
              <a:t> en struiken,</a:t>
            </a:r>
          </a:p>
          <a:p>
            <a:pPr lvl="1"/>
            <a:r>
              <a:rPr lang="nl-NL" sz="2800" dirty="0"/>
              <a:t>Afwisseling in hoogtes in beplanting met dichte en open ruimtes die veel  overlevingskans geven aan vogels, insecten en vlinders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83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Variatie in bloemvormen trekt insecten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8" y="1520825"/>
            <a:ext cx="2551007" cy="191325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3"/>
          <a:stretch/>
        </p:blipFill>
        <p:spPr>
          <a:xfrm>
            <a:off x="975359" y="3464560"/>
            <a:ext cx="2560321" cy="2794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40" y="1518920"/>
            <a:ext cx="6319520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4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825</Words>
  <Application>Microsoft Office PowerPoint</Application>
  <PresentationFormat>Breedbeeld</PresentationFormat>
  <Paragraphs>126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Informatiebijeenkomst  5 november 2021 over het groenplan</vt:lpstr>
      <vt:lpstr>Programma </vt:lpstr>
      <vt:lpstr>Het groenplan</vt:lpstr>
      <vt:lpstr>Het  Waterproof zeeheldenbuurt ontwerp </vt:lpstr>
      <vt:lpstr>PowerPoint-presentatie</vt:lpstr>
      <vt:lpstr>Biodiversiteit in je buurt </vt:lpstr>
      <vt:lpstr>Biodiversiteit</vt:lpstr>
      <vt:lpstr>Biodiversiteit en natuurrijke omgeving</vt:lpstr>
      <vt:lpstr>Variatie in bloemvormen trekt insecten</vt:lpstr>
      <vt:lpstr>Variatie in bomen en bladvormen geeft veiligheid voor dieren</vt:lpstr>
      <vt:lpstr>Variatie voor voedsel en voortplanting</vt:lpstr>
      <vt:lpstr>Beleving van een natuurrijke tuin</vt:lpstr>
      <vt:lpstr>Plantkeuze voor de boomspiegels, plantenbakken en geveltuinen </vt:lpstr>
      <vt:lpstr> Voorbeelden</vt:lpstr>
      <vt:lpstr>Programma vervolg</vt:lpstr>
      <vt:lpstr>Het  Waterproof zeeheldenbuurt ontwerp </vt:lpstr>
      <vt:lpstr>PowerPoint-presentatie</vt:lpstr>
      <vt:lpstr>Hoe gaan we verder?</vt:lpstr>
      <vt:lpstr>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lunchrondleiding de Hortus</dc:title>
  <dc:creator>Freek van Kessel</dc:creator>
  <cp:lastModifiedBy>Louise Boelens</cp:lastModifiedBy>
  <cp:revision>95</cp:revision>
  <dcterms:created xsi:type="dcterms:W3CDTF">2021-03-10T14:03:24Z</dcterms:created>
  <dcterms:modified xsi:type="dcterms:W3CDTF">2021-11-05T11:31:37Z</dcterms:modified>
</cp:coreProperties>
</file>